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Antonio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Benjamin </a:t>
            </a:r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2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10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media/image02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media/image04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media/image13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media/image04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media/image01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y="1879600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y="3425825" x="1371600"/>
            <a:ext cy="13715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1pPr>
            <a:lvl2pPr algn="ctr" rtl="0" marR="0" indent="0" marL="4572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2pPr>
            <a:lvl3pPr algn="ctr" rtl="0" marR="0" indent="0" marL="9144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3pPr>
            <a:lvl4pPr algn="ctr" rtl="0" marR="0" indent="0" marL="13716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4pPr>
            <a:lvl5pPr algn="ctr" rtl="0" marR="0" indent="0" marL="18288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4876800" x="2628900"/>
            <a:ext cy="9144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spcBef>
                <a:spcPts val="0"/>
              </a:spcBef>
              <a:buClr>
                <a:srgbClr val="7F7F7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 1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y="112077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accent5"/>
              </a:buClr>
              <a:buFont typeface="Verdana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y="2667000" x="1371600"/>
            <a:ext cy="13715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1pPr>
            <a:lvl2pPr algn="ctr" rtl="0" marR="0" indent="0" marL="4572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2pPr>
            <a:lvl3pPr algn="ctr" rtl="0" marR="0" indent="0" marL="9144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3pPr>
            <a:lvl4pPr algn="ctr" rtl="0" marR="0" indent="0" marL="13716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4pPr>
            <a:lvl5pPr algn="ctr" rtl="0" marR="0" indent="0" marL="1828800">
              <a:spcBef>
                <a:spcPts val="1200"/>
              </a:spcBef>
              <a:buClr>
                <a:srgbClr val="003974"/>
              </a:buClr>
              <a:buFont typeface="Verdana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4117975" x="2628900"/>
            <a:ext cy="9144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spcBef>
                <a:spcPts val="0"/>
              </a:spcBef>
              <a:buClr>
                <a:schemeClr val="accent5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y="2743200" x="533400"/>
            <a:ext cy="3382962" cx="784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 indent="-152400" marL="742950">
              <a:spcBef>
                <a:spcPts val="0"/>
              </a:spcBef>
              <a:buFont typeface="Verdana"/>
              <a:buChar char="▪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y="1752600" x="533400"/>
            <a:ext cy="846137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1752600" x="457200"/>
            <a:ext cy="846137" cx="632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819400" x="838200"/>
            <a:ext cy="34290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2819400" x="4876800"/>
            <a:ext cy="34290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y="609599" x="3733800"/>
            <a:ext cy="5562601" cx="495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y="6356350" x="3754821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y="1045754" x="457200"/>
            <a:ext cy="706845" cx="274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y="1981200" x="457200"/>
            <a:ext cy="3886200" cx="274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/>
        </p:nvSpPr>
        <p:spPr>
          <a:xfrm>
            <a:off y="228600" x="3733800"/>
            <a:ext cy="846137" cx="495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275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Content with Caption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y="609599" x="3733800"/>
            <a:ext cy="5562601" cx="495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y="6356350" x="3754821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/>
        </p:nvSpPr>
        <p:spPr>
          <a:xfrm>
            <a:off y="228600" x="3733800"/>
            <a:ext cy="846137" cx="495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275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y="1143000" x="1792288"/>
            <a:ext cy="3508374" cx="5486399"/>
          </a:xfrm>
          <a:prstGeom prst="rect">
            <a:avLst/>
          </a:prstGeom>
          <a:noFill/>
          <a:ln w="76200" cap="flat">
            <a:solidFill>
              <a:srgbClr val="D8D8D8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724400" x="3505200"/>
            <a:ext cy="1219199" cx="36972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1200"/>
              </a:spcBef>
              <a:buClr>
                <a:srgbClr val="7F7F7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s with Captions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/>
          <p:nvPr>
            <p:ph idx="2" type="pic"/>
          </p:nvPr>
        </p:nvSpPr>
        <p:spPr>
          <a:xfrm>
            <a:off y="1752600" x="533400"/>
            <a:ext cy="2898773" cx="3862053"/>
          </a:xfrm>
          <a:prstGeom prst="rect">
            <a:avLst/>
          </a:prstGeom>
          <a:noFill/>
          <a:ln w="76200" cap="flat">
            <a:solidFill>
              <a:srgbClr val="D8D8D8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/>
          <p:nvPr>
            <p:ph idx="3" type="pic"/>
          </p:nvPr>
        </p:nvSpPr>
        <p:spPr>
          <a:xfrm>
            <a:off y="1752600" x="4724400"/>
            <a:ext cy="2898773" cx="3862053"/>
          </a:xfrm>
          <a:prstGeom prst="rect">
            <a:avLst/>
          </a:prstGeom>
          <a:noFill/>
          <a:ln w="76200" cap="flat">
            <a:solidFill>
              <a:srgbClr val="D8D8D8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876800" x="4724400"/>
            <a:ext cy="838199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1200"/>
              </a:spcBef>
              <a:buClr>
                <a:srgbClr val="7F7F7F"/>
              </a:buClr>
              <a:buFont typeface="Verdana"/>
              <a:buNone/>
              <a:defRPr/>
            </a:lvl1pPr>
            <a:lvl2pPr algn="l" rtl="0" indent="0" marL="457200">
              <a:spcBef>
                <a:spcPts val="0"/>
              </a:spcBef>
              <a:buClr>
                <a:srgbClr val="7F7F7F"/>
              </a:buClr>
              <a:buFont typeface="Times New Roman"/>
              <a:buNone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y="4876800" x="533400"/>
            <a:ext cy="838199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514350" marL="514350">
              <a:spcBef>
                <a:spcPts val="1200"/>
              </a:spcBef>
              <a:buClr>
                <a:srgbClr val="7F7F7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losing slide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1.xml" Type="http://schemas.openxmlformats.org/officeDocument/2006/relationships/slideLayout" Id="rId2"/><Relationship Target="../media/image02.jpg" Type="http://schemas.openxmlformats.org/officeDocument/2006/relationships/image" Id="rId1"/><Relationship Target="../slideLayouts/slideLayout9.xml" Type="http://schemas.openxmlformats.org/officeDocument/2006/relationships/slideLayout" Id="rId10"/><Relationship Target="../slideLayouts/slideLayout3.xml" Type="http://schemas.openxmlformats.org/officeDocument/2006/relationships/slideLayout" Id="rId4"/><Relationship Target="../slideLayouts/slideLayout10.xml" Type="http://schemas.openxmlformats.org/officeDocument/2006/relationships/slideLayout" Id="rId11"/><Relationship Target="../slideLayouts/slideLayout2.xml" Type="http://schemas.openxmlformats.org/officeDocument/2006/relationships/slideLayout" Id="rId3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t="0" b="0" r="0" l="0"/>
          </a:stretch>
        </a:blip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2667000" x="457200"/>
            <a:ext cy="345916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11150" marL="514350">
              <a:spcBef>
                <a:spcPts val="1200"/>
              </a:spcBef>
              <a:buClr>
                <a:srgbClr val="003974"/>
              </a:buClr>
              <a:buFont typeface="Verdana"/>
              <a:buChar char="•"/>
              <a:defRPr/>
            </a:lvl1pPr>
            <a:lvl2pPr algn="l" rtl="0" marR="0" indent="-152400" marL="742950">
              <a:spcBef>
                <a:spcPts val="1200"/>
              </a:spcBef>
              <a:buClr>
                <a:srgbClr val="003974"/>
              </a:buClr>
              <a:buFont typeface="Verdana"/>
              <a:buChar char="▪"/>
              <a:defRPr/>
            </a:lvl2pPr>
            <a:lvl3pPr algn="l" rtl="0" marR="0" indent="-76200" marL="1143000">
              <a:spcBef>
                <a:spcPts val="1200"/>
              </a:spcBef>
              <a:buClr>
                <a:srgbClr val="003974"/>
              </a:buClr>
              <a:buFont typeface="Verdana"/>
              <a:buChar char="•"/>
              <a:defRPr/>
            </a:lvl3pPr>
            <a:lvl4pPr algn="l" rtl="0" marR="0" indent="-133350" marL="1600200">
              <a:spcBef>
                <a:spcPts val="1200"/>
              </a:spcBef>
              <a:buClr>
                <a:srgbClr val="003974"/>
              </a:buClr>
              <a:buFont typeface="Verdana"/>
              <a:buChar char="o"/>
              <a:defRPr/>
            </a:lvl4pPr>
            <a:lvl5pPr algn="l" rtl="0" marR="0" indent="-104775" marL="2060575">
              <a:spcBef>
                <a:spcPts val="1200"/>
              </a:spcBef>
              <a:buClr>
                <a:srgbClr val="003974"/>
              </a:buClr>
              <a:buFont typeface="Verdana"/>
              <a:buChar char="­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y="1752600" x="457200"/>
            <a:ext cy="846137" cx="632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5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y="2590800" x="6096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strike="noStrike" u="none" b="0" cap="none" baseline="0" sz="5000" lang="en-US" i="0">
                <a:solidFill>
                  <a:schemeClr val="lt1"/>
                </a:solidFill>
                <a:latin typeface="Reenie Beanie"/>
                <a:ea typeface="Reenie Beanie"/>
                <a:cs typeface="Reenie Beanie"/>
                <a:sym typeface="Reenie Beanie"/>
              </a:rPr>
              <a:t>Welcome!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1143000"/>
            <a:ext cy="914400" cx="6629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514350" marL="514350">
              <a:spcBef>
                <a:spcPts val="0"/>
              </a:spcBef>
              <a:buClr>
                <a:srgbClr val="003974"/>
              </a:buClr>
              <a:buSzPct val="25000"/>
              <a:buFont typeface="Verdana"/>
              <a:buNone/>
            </a:pPr>
            <a:r>
              <a:rPr strike="noStrike" u="none" b="0" cap="none" baseline="0" sz="3000" lang="en-US" i="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September 18,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1998">
            <a:off y="3993374" x="4927842"/>
            <a:ext cy="1903649" cx="446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8015">
            <a:off y="2337297" x="372333"/>
            <a:ext cy="1926602" cx="450445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type="ctrTitle"/>
          </p:nvPr>
        </p:nvSpPr>
        <p:spPr>
          <a:xfrm>
            <a:off y="1879600" x="685800"/>
            <a:ext cy="14700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-US">
                <a:latin typeface="Poiret One"/>
                <a:ea typeface="Poiret One"/>
                <a:cs typeface="Poiret One"/>
                <a:sym typeface="Poiret One"/>
              </a:rPr>
              <a:t>Questions?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876800" x="2628900"/>
            <a:ext cy="914400" cx="3886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-US">
                <a:latin typeface="Poiret One"/>
                <a:ea typeface="Poiret One"/>
                <a:cs typeface="Poiret One"/>
                <a:sym typeface="Poiret One"/>
              </a:rPr>
              <a:t>Concerns?</a:t>
            </a:r>
          </a:p>
        </p:txBody>
      </p:sp>
      <p:sp>
        <p:nvSpPr>
          <p:cNvPr id="146" name="Shape 146"/>
          <p:cNvSpPr txBox="1"/>
          <p:nvPr/>
        </p:nvSpPr>
        <p:spPr>
          <a:xfrm rot="541627">
            <a:off y="4367055" x="5395465"/>
            <a:ext cy="1156287" cx="352576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500" lang="en-US">
                <a:latin typeface="Just Another Hand"/>
                <a:ea typeface="Just Another Hand"/>
                <a:cs typeface="Just Another Hand"/>
                <a:sym typeface="Just Another Hand"/>
              </a:rPr>
              <a:t>Remember to text @phskey to (424) 835-7340 for reminders about upcoming meetings &amp; events!</a:t>
            </a:r>
          </a:p>
        </p:txBody>
      </p:sp>
      <p:sp>
        <p:nvSpPr>
          <p:cNvPr id="147" name="Shape 147"/>
          <p:cNvSpPr txBox="1"/>
          <p:nvPr>
            <p:ph idx="2" type="subTitle"/>
          </p:nvPr>
        </p:nvSpPr>
        <p:spPr>
          <a:xfrm>
            <a:off y="3349591" x="1371600"/>
            <a:ext cy="1371599" cx="640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-US">
                <a:latin typeface="Poiret One"/>
                <a:ea typeface="Poiret One"/>
                <a:cs typeface="Poiret One"/>
                <a:sym typeface="Poiret One"/>
              </a:rPr>
              <a:t>Comments?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y="2743200" x="533400"/>
            <a:ext cy="3382962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514350" marL="514350">
              <a:lnSpc>
                <a:spcPct val="115000"/>
              </a:lnSpc>
              <a:spcBef>
                <a:spcPts val="0"/>
              </a:spcBef>
              <a:buClr>
                <a:srgbClr val="003974"/>
              </a:buClr>
              <a:buSzPct val="25000"/>
              <a:buFont typeface="Verdana"/>
              <a:buNone/>
            </a:pPr>
            <a:r>
              <a:rPr strike="noStrike" u="none" b="1" cap="none" baseline="0" sz="2400" lang="en-US" i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“</a:t>
            </a:r>
            <a:r>
              <a:rPr sz="2400" lang="en-US" i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I pledge on my honor,</a:t>
            </a:r>
          </a:p>
          <a:p>
            <a:pPr algn="ctr" rtl="0" lvl="0" marR="0" indent="-514350" marL="514350">
              <a:lnSpc>
                <a:spcPct val="115000"/>
              </a:lnSpc>
              <a:spcBef>
                <a:spcPts val="0"/>
              </a:spcBef>
              <a:buClr>
                <a:srgbClr val="003974"/>
              </a:buClr>
              <a:buSzPct val="25000"/>
              <a:buFont typeface="Verdana"/>
              <a:buNone/>
            </a:pPr>
            <a:r>
              <a:rPr sz="2400" lang="en-US" i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to uphold the objects of Key Club International</a:t>
            </a:r>
          </a:p>
          <a:p>
            <a:pPr algn="ctr" rtl="0" lvl="0" marR="0" indent="-514350" marL="514350">
              <a:lnSpc>
                <a:spcPct val="115000"/>
              </a:lnSpc>
              <a:spcBef>
                <a:spcPts val="0"/>
              </a:spcBef>
              <a:buClr>
                <a:srgbClr val="003974"/>
              </a:buClr>
              <a:buSzPct val="25000"/>
              <a:buFont typeface="Verdana"/>
              <a:buNone/>
            </a:pPr>
            <a:r>
              <a:rPr sz="2400" lang="en-US" i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To build my home, school and community, to serve my nation and god,</a:t>
            </a:r>
          </a:p>
          <a:p>
            <a:pPr algn="ctr" rtl="0" lvl="0" marR="0" indent="-514350" marL="514350">
              <a:lnSpc>
                <a:spcPct val="115000"/>
              </a:lnSpc>
              <a:spcBef>
                <a:spcPts val="0"/>
              </a:spcBef>
              <a:buClr>
                <a:srgbClr val="003974"/>
              </a:buClr>
              <a:buSzPct val="25000"/>
              <a:buFont typeface="Verdana"/>
              <a:buNone/>
            </a:pPr>
            <a:r>
              <a:rPr sz="2400" lang="en-US" i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And to combat all forces which tend to undermine these institutions.</a:t>
            </a:r>
            <a:r>
              <a:rPr strike="noStrike" u="none" cap="none" baseline="0" sz="2400" lang="en-US" i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”</a:t>
            </a:r>
          </a:p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9/17/2014</a:t>
            </a: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y="1752600" x="533400"/>
            <a:ext cy="846137" cx="792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sng" cap="none" baseline="0" sz="44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Pledge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773025"/>
            <a:ext cy="1278800" cx="13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486400" x="3053275"/>
            <a:ext cy="1066799" cx="24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1752600" x="457200"/>
            <a:ext cy="846137" cx="6324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sng" cap="none" baseline="0" sz="44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Relay For Life</a:t>
            </a:r>
            <a:r>
              <a:rPr strike="noStrike" u="none" b="0" cap="none" baseline="0" sz="4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2819400" x="838200"/>
            <a:ext cy="3429000" cx="380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51435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69230"/>
              <a:buFont typeface="Poiret One"/>
              <a:buChar char="●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Date October 4</a:t>
            </a:r>
            <a:r>
              <a:rPr strike="noStrike" u="none" b="0" cap="none" baseline="3000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th</a:t>
            </a:r>
          </a:p>
          <a:p>
            <a:pPr algn="l" rtl="0" lvl="0" marR="0" indent="-463550" marL="51435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69230"/>
              <a:buFont typeface="Poiret One"/>
              <a:buChar char="●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Location: Yolo County Fairgrounds</a:t>
            </a:r>
          </a:p>
          <a:p>
            <a:pPr algn="l" rtl="0" lvl="0" marR="0" indent="-463550" marL="51435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69230"/>
              <a:buFont typeface="Poiret One"/>
              <a:buChar char="●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Time: 9</a:t>
            </a:r>
            <a:r>
              <a:rPr sz="26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AM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- 9</a:t>
            </a:r>
            <a:r>
              <a:rPr sz="26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AM (Next morning)</a:t>
            </a:r>
          </a:p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y="2819400" x="4876800"/>
            <a:ext cy="3429000" cx="380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4572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9230"/>
              <a:buFont typeface="Poiret One"/>
              <a:buChar char="●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24 hour event</a:t>
            </a:r>
          </a:p>
          <a:p>
            <a:pPr algn="l" rtl="0" lvl="0" marR="0" indent="-342900" marL="45720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69230"/>
              <a:buFont typeface="Poiret One"/>
              <a:buChar char="●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Raise money for those who fight cancer</a:t>
            </a:r>
          </a:p>
          <a:p>
            <a:pPr algn="l" rtl="0" lvl="0" marR="0" indent="-342900" marL="45720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69230"/>
              <a:buFont typeface="Poiret One"/>
              <a:buChar char="●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If interested, talk to Mrs. Suesens as soon as possible  </a:t>
            </a:r>
          </a:p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9/17/2014</a:t>
            </a: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52425" x="6069600"/>
            <a:ext cy="1246499" cx="14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1752600" x="457200"/>
            <a:ext cy="846137" cx="6324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sng" cap="none" baseline="0" sz="36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Recycling with Watts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2819400" x="838200"/>
            <a:ext cy="3429000" cx="380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50850" marL="514350">
              <a:spcBef>
                <a:spcPts val="0"/>
              </a:spcBef>
              <a:buClr>
                <a:srgbClr val="003974"/>
              </a:buClr>
              <a:buSzPct val="64285"/>
              <a:buFont typeface="Verdana"/>
              <a:buChar char="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Date</a:t>
            </a:r>
            <a:r>
              <a:rPr sz="28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: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Wednesdays</a:t>
            </a:r>
          </a:p>
          <a:p>
            <a:pPr algn="l" rtl="0" lvl="0" marR="0" indent="-450850" marL="514350">
              <a:spcBef>
                <a:spcPts val="1200"/>
              </a:spcBef>
              <a:buClr>
                <a:srgbClr val="003974"/>
              </a:buClr>
              <a:buSzPct val="64285"/>
              <a:buFont typeface="Poiret One"/>
              <a:buChar char="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Time: After School</a:t>
            </a:r>
          </a:p>
          <a:p>
            <a:pPr algn="l" rtl="0" lvl="0" marR="0" indent="-450850" marL="514350">
              <a:spcBef>
                <a:spcPts val="1200"/>
              </a:spcBef>
              <a:buClr>
                <a:srgbClr val="003974"/>
              </a:buClr>
              <a:buSzPct val="64285"/>
              <a:buFont typeface="Poiret One"/>
              <a:buChar char="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Location: S109</a:t>
            </a:r>
          </a:p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9/17/2014</a:t>
            </a:r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86000" x="4343400"/>
            <a:ext cy="4282591" cx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1777425" x="1409700"/>
            <a:ext cy="861299" cx="6324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b="1" sz="3000" lang="en-US">
                <a:latin typeface="Ribeye Marrow"/>
                <a:ea typeface="Ribeye Marrow"/>
                <a:cs typeface="Ribeye Marrow"/>
                <a:sym typeface="Ribeye Marrow"/>
              </a:rPr>
              <a:t>VOTE:</a:t>
            </a:r>
            <a:r>
              <a:rPr u="sng" sz="3000" lang="en-US">
                <a:latin typeface="Ribeye Marrow"/>
                <a:ea typeface="Ribeye Marrow"/>
                <a:cs typeface="Ribeye Marrow"/>
                <a:sym typeface="Ribeye Marrow"/>
              </a:rPr>
              <a:t> Fourth and Hope Foundation Orientation (Wayfarer Center)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2989850" x="828175"/>
            <a:ext cy="3429000" cx="3809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sz="2500" lang="en-US">
                <a:latin typeface="Poiret One"/>
                <a:ea typeface="Poiret One"/>
                <a:cs typeface="Poiret One"/>
                <a:sym typeface="Poiret One"/>
              </a:rPr>
              <a:t>October 7</a:t>
            </a:r>
          </a:p>
          <a:p>
            <a:pPr rtl="0" lvl="0" indent="-387350" marL="457200">
              <a:lnSpc>
                <a:spcPct val="150000"/>
              </a:lnSpc>
              <a:spcBef>
                <a:spcPts val="0"/>
              </a:spcBef>
              <a:buClr>
                <a:srgbClr val="003974"/>
              </a:buClr>
              <a:buSzPct val="100000"/>
              <a:buFont typeface="Poiret One"/>
              <a:buChar char="➢"/>
            </a:pPr>
            <a:r>
              <a:rPr sz="2500" lang="en-US">
                <a:latin typeface="Poiret One"/>
                <a:ea typeface="Poiret One"/>
                <a:cs typeface="Poiret One"/>
                <a:sym typeface="Poiret One"/>
              </a:rPr>
              <a:t>Date: Tuesday, after school</a:t>
            </a:r>
          </a:p>
          <a:p>
            <a:pPr lvl="0" indent="-387350" marL="457200">
              <a:lnSpc>
                <a:spcPct val="150000"/>
              </a:lnSpc>
              <a:spcBef>
                <a:spcPts val="0"/>
              </a:spcBef>
              <a:buClr>
                <a:srgbClr val="003974"/>
              </a:buClr>
              <a:buSzPct val="100000"/>
              <a:buFont typeface="Poiret One"/>
              <a:buChar char="➢"/>
            </a:pPr>
            <a:r>
              <a:rPr sz="2500" lang="en-US">
                <a:latin typeface="Poiret One"/>
                <a:ea typeface="Poiret One"/>
                <a:cs typeface="Poiret One"/>
                <a:sym typeface="Poiret One"/>
              </a:rPr>
              <a:t>Location: D101</a:t>
            </a:r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y="2989850" x="4846725"/>
            <a:ext cy="3429000" cx="3809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sz="2500" lang="en-US">
                <a:latin typeface="Poiret One"/>
                <a:ea typeface="Poiret One"/>
                <a:cs typeface="Poiret One"/>
                <a:sym typeface="Poiret One"/>
              </a:rPr>
              <a:t>October 9</a:t>
            </a:r>
          </a:p>
          <a:p>
            <a:pPr rtl="0" lvl="0" indent="-387350" marL="457200">
              <a:lnSpc>
                <a:spcPct val="150000"/>
              </a:lnSpc>
              <a:spcBef>
                <a:spcPts val="0"/>
              </a:spcBef>
              <a:buClr>
                <a:srgbClr val="003974"/>
              </a:buClr>
              <a:buSzPct val="100000"/>
              <a:buFont typeface="Poiret One"/>
              <a:buChar char="➢"/>
            </a:pPr>
            <a:r>
              <a:rPr sz="2500" lang="en-US">
                <a:latin typeface="Poiret One"/>
                <a:ea typeface="Poiret One"/>
                <a:cs typeface="Poiret One"/>
                <a:sym typeface="Poiret One"/>
              </a:rPr>
              <a:t>Date: Thursday, after school</a:t>
            </a:r>
          </a:p>
          <a:p>
            <a:pPr lvl="0" indent="-387350" marL="457200">
              <a:lnSpc>
                <a:spcPct val="150000"/>
              </a:lnSpc>
              <a:spcBef>
                <a:spcPts val="0"/>
              </a:spcBef>
              <a:buClr>
                <a:srgbClr val="003974"/>
              </a:buClr>
              <a:buSzPct val="100000"/>
              <a:buFont typeface="Poiret One"/>
              <a:buChar char="➢"/>
            </a:pPr>
            <a:r>
              <a:rPr sz="2500" lang="en-US">
                <a:latin typeface="Poiret One"/>
                <a:ea typeface="Poiret One"/>
                <a:cs typeface="Poiret One"/>
                <a:sym typeface="Poiret One"/>
              </a:rPr>
              <a:t>Location: D101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7989">
            <a:off y="2000811" x="190418"/>
            <a:ext cy="696452" cx="154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3994">
            <a:off y="1998351" x="7232510"/>
            <a:ext cy="701523" cx="169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1752600" x="533400"/>
            <a:ext cy="846000" cx="6248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2400" lang="en-US">
                <a:latin typeface="Ribeye Marrow"/>
                <a:ea typeface="Ribeye Marrow"/>
                <a:cs typeface="Ribeye Marrow"/>
                <a:sym typeface="Ribeye Marrow"/>
              </a:rPr>
              <a:t>RTC </a:t>
            </a:r>
            <a:r>
              <a:rPr u="sng" sz="2400" lang="en-US">
                <a:latin typeface="Poiret One"/>
                <a:ea typeface="Poiret One"/>
                <a:cs typeface="Poiret One"/>
                <a:sym typeface="Poiret One"/>
              </a:rPr>
              <a:t>(Get to meet people in our entire Region...)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37850" x="940375"/>
            <a:ext cy="2907424" cx="72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y="609599" x="3733800"/>
            <a:ext cy="5562601" cx="495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30200" marL="4572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ibeye Marrow"/>
              <a:buChar char="❖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STC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First STC Date: Sept. 20 (Saturday)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Location: William Land Park by Fairytale Town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Time: 12:30-3:45 pm</a:t>
            </a:r>
          </a:p>
          <a:p>
            <a:pPr algn="l" rtl="0" lvl="0" marR="0" indent="-330200" marL="4572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Ribeye Marrow"/>
              <a:buChar char="❖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Fall Rally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Date: Oct. 18 (Saturday)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Location: Six Flags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Early Bird </a:t>
            </a:r>
            <a:r>
              <a:rPr sz="16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egistration</a:t>
            </a:r>
          </a:p>
          <a:p>
            <a:pPr algn="l" rtl="0" lvl="2" marR="0" indent="-330200" marL="1371600">
              <a:lnSpc>
                <a:spcPct val="8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Poiret One"/>
              <a:buChar char="■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Due Sept. 26</a:t>
            </a:r>
          </a:p>
          <a:p>
            <a:pPr algn="l" rtl="0" lvl="2" marR="0" indent="-330200" marL="1371600">
              <a:lnSpc>
                <a:spcPct val="8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Poiret One"/>
              <a:buChar char="■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Pay $32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Day of </a:t>
            </a:r>
            <a:r>
              <a:rPr sz="16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egistration: $36</a:t>
            </a:r>
          </a:p>
          <a:p>
            <a:pPr algn="l" rtl="0" lvl="1" marR="0" indent="-330200" marL="9144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➢"/>
            </a:pPr>
            <a:r>
              <a:rPr sz="16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Season Pass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: $5</a:t>
            </a:r>
          </a:p>
          <a:p>
            <a:pPr algn="l" rtl="0" lvl="0" marR="0" indent="-330200" marL="457200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Poiret One"/>
              <a:buChar char="❖"/>
            </a:pPr>
            <a:r>
              <a:rPr u="sng" b="1" sz="1600" lang="en-US" i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MUST PAY DUES TO ATTEND FALL RALLY!!!</a:t>
            </a:r>
          </a:p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y="6356350" x="3754821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9/17/2014</a:t>
            </a: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y="1045750" x="457200"/>
            <a:ext cy="685799" cx="2743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sng" cap="none" baseline="0" sz="24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Future</a:t>
            </a:r>
            <a:r>
              <a:rPr u="sng" sz="2400" lang="en-US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 </a:t>
            </a:r>
            <a:r>
              <a:rPr strike="noStrike" u="sng" cap="none" baseline="0" sz="24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Events</a:t>
            </a:r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y="1923850" x="457200"/>
            <a:ext cy="3943799" cx="2743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3974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Spirit Training Conference (</a:t>
            </a:r>
            <a:r>
              <a:rPr sz="16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TC)</a:t>
            </a:r>
          </a:p>
          <a:p>
            <a:pPr algn="l" rtl="0" lvl="0" marR="0" indent="0" marL="0">
              <a:spcBef>
                <a:spcPts val="1200"/>
              </a:spcBef>
              <a:buClr>
                <a:srgbClr val="003974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Fall Rally North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60400" x="3754825"/>
            <a:ext cy="1911800" cx="238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260400" x="6553200"/>
            <a:ext cy="2597599" cx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y="609599" x="3733800"/>
            <a:ext cy="5562601" cx="495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80000"/>
              </a:lnSpc>
              <a:spcBef>
                <a:spcPts val="0"/>
              </a:spcBef>
              <a:buClr>
                <a:srgbClr val="003974"/>
              </a:buClr>
              <a:buSzPct val="100000"/>
              <a:buFont typeface="Poiret One"/>
              <a:buChar char="❖"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Details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1200"/>
              </a:spcBef>
              <a:buClr>
                <a:srgbClr val="003974"/>
              </a:buClr>
              <a:buSzPct val="73295"/>
              <a:buFont typeface="Poiret One"/>
              <a:buChar char="➢"/>
            </a:pPr>
            <a:r>
              <a:rPr sz="215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Involvement in</a:t>
            </a:r>
            <a:r>
              <a:rPr strike="noStrike" u="none" b="0" cap="none" baseline="0" sz="215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 committees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1200"/>
              </a:spcBef>
              <a:buClr>
                <a:srgbClr val="003974"/>
              </a:buClr>
              <a:buSzPct val="73295"/>
              <a:buFont typeface="Poiret One"/>
              <a:buChar char="➢"/>
            </a:pPr>
            <a:r>
              <a:rPr strike="noStrike" u="none" b="0" cap="none" baseline="0" sz="215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M</a:t>
            </a:r>
            <a:r>
              <a:rPr sz="215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andatory</a:t>
            </a:r>
            <a:r>
              <a:rPr strike="noStrike" u="none" b="0" cap="none" baseline="0" sz="215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sz="215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board</a:t>
            </a:r>
            <a:r>
              <a:rPr strike="noStrike" u="none" b="0" cap="none" baseline="0" sz="215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 meetings (Tuesdays during lunch) to discuss and plan key club events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1200"/>
              </a:spcBef>
              <a:buClr>
                <a:srgbClr val="003974"/>
              </a:buClr>
              <a:buSzPct val="73295"/>
              <a:buFont typeface="Poiret One"/>
              <a:buChar char="➢"/>
            </a:pPr>
            <a:r>
              <a:rPr sz="215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Annual</a:t>
            </a:r>
            <a:r>
              <a:rPr strike="noStrike" u="none" b="0" cap="none" baseline="0" sz="215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 term</a:t>
            </a:r>
          </a:p>
          <a:p>
            <a:pPr rtl="0" lvl="0">
              <a:lnSpc>
                <a:spcPct val="80000"/>
              </a:lnSpc>
              <a:spcBef>
                <a:spcPts val="0"/>
              </a:spcBef>
              <a:buSzPct val="100000"/>
              <a:buFont typeface="Poiret One"/>
              <a:buNone/>
            </a:pPr>
            <a:r>
              <a:rPr sz="25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Details</a:t>
            </a:r>
          </a:p>
          <a:p>
            <a:pPr rtl="0" lvl="1">
              <a:lnSpc>
                <a:spcPct val="80000"/>
              </a:lnSpc>
              <a:spcBef>
                <a:spcPts val="0"/>
              </a:spcBef>
              <a:buSzPct val="73295"/>
              <a:buFont typeface="Poiret One"/>
              <a:buNone/>
            </a:pPr>
            <a:r>
              <a:rPr sz="215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Involvement in committees</a:t>
            </a:r>
          </a:p>
          <a:p>
            <a:pPr rtl="0" lvl="1">
              <a:lnSpc>
                <a:spcPct val="80000"/>
              </a:lnSpc>
              <a:spcBef>
                <a:spcPts val="0"/>
              </a:spcBef>
              <a:buSzPct val="73295"/>
              <a:buFont typeface="Poiret One"/>
              <a:buNone/>
            </a:pPr>
            <a:r>
              <a:rPr sz="215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Mandatory board meetings (Tuesdays during lunch) to discuss and plan key club events</a:t>
            </a:r>
          </a:p>
          <a:p>
            <a:pPr rtl="0" lvl="1">
              <a:lnSpc>
                <a:spcPct val="80000"/>
              </a:lnSpc>
              <a:spcBef>
                <a:spcPts val="0"/>
              </a:spcBef>
              <a:buSzPct val="73295"/>
              <a:buFont typeface="Poiret One"/>
              <a:buNone/>
            </a:pPr>
            <a:r>
              <a:rPr sz="215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Annual term</a:t>
            </a: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y="1045754" x="457200"/>
            <a:ext cy="706845" cx="2743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sng" cap="none" baseline="0" sz="20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B</a:t>
            </a:r>
            <a:r>
              <a:rPr u="sng" sz="2000" lang="en-US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oard</a:t>
            </a:r>
            <a:r>
              <a:rPr strike="noStrike" u="sng" cap="none" baseline="0" sz="20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 of Trustees</a:t>
            </a:r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y="1981200" x="457200"/>
            <a:ext cy="3886200" cx="2743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3974"/>
              </a:buClr>
              <a:buSzPct val="100000"/>
              <a:buFont typeface="Poiret One"/>
              <a:buChar char="❖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Freshman Class</a:t>
            </a:r>
          </a:p>
          <a:p>
            <a:pPr algn="l" rtl="0" lvl="1" marR="0" indent="0" marL="457200">
              <a:spcBef>
                <a:spcPts val="1200"/>
              </a:spcBef>
              <a:buClr>
                <a:srgbClr val="003974"/>
              </a:buClr>
              <a:buSzPct val="75000"/>
              <a:buFont typeface="Poiret One"/>
              <a:buChar char="➢"/>
            </a:pPr>
            <a:r>
              <a:rPr strike="noStrike" u="none" b="1" cap="none" baseline="0" sz="12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Two representatives</a:t>
            </a:r>
          </a:p>
          <a:p>
            <a:pPr algn="l" rtl="0" lvl="0" marR="0" indent="0" marL="0">
              <a:spcBef>
                <a:spcPts val="1200"/>
              </a:spcBef>
              <a:buClr>
                <a:srgbClr val="003974"/>
              </a:buClr>
              <a:buSzPct val="100000"/>
              <a:buFont typeface="Poiret One"/>
              <a:buChar char="❖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Sophomore Class</a:t>
            </a:r>
          </a:p>
          <a:p>
            <a:pPr algn="l" rtl="0" lvl="1" marR="0" indent="0" marL="457200">
              <a:spcBef>
                <a:spcPts val="1200"/>
              </a:spcBef>
              <a:buClr>
                <a:srgbClr val="003974"/>
              </a:buClr>
              <a:buSzPct val="75000"/>
              <a:buFont typeface="Poiret One"/>
              <a:buChar char="➢"/>
            </a:pPr>
            <a:r>
              <a:rPr strike="noStrike" u="none" b="1" cap="none" baseline="0" sz="12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Two representatives</a:t>
            </a:r>
          </a:p>
          <a:p>
            <a:pPr algn="l" rtl="0" lvl="0" marR="0" indent="0" marL="0">
              <a:spcBef>
                <a:spcPts val="1200"/>
              </a:spcBef>
              <a:buClr>
                <a:srgbClr val="003974"/>
              </a:buClr>
              <a:buSzPct val="100000"/>
              <a:buFont typeface="Poiret One"/>
              <a:buChar char="❖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Junior Class</a:t>
            </a:r>
          </a:p>
          <a:p>
            <a:pPr algn="l" rtl="0" lvl="1" marR="0" indent="0" marL="457200">
              <a:spcBef>
                <a:spcPts val="1200"/>
              </a:spcBef>
              <a:buClr>
                <a:srgbClr val="003974"/>
              </a:buClr>
              <a:buSzPct val="75000"/>
              <a:buFont typeface="Poiret One"/>
              <a:buChar char="➢"/>
            </a:pPr>
            <a:r>
              <a:rPr strike="noStrike" u="none" b="1" cap="none" baseline="0" sz="12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Two representatives</a:t>
            </a:r>
          </a:p>
          <a:p>
            <a:pPr algn="l" rtl="0" lvl="0" marR="0" indent="0" marL="0">
              <a:spcBef>
                <a:spcPts val="1200"/>
              </a:spcBef>
              <a:buClr>
                <a:srgbClr val="003974"/>
              </a:buClr>
              <a:buSzPct val="100000"/>
              <a:buFont typeface="Poiret One"/>
              <a:buChar char="❖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Senior Class</a:t>
            </a:r>
          </a:p>
          <a:p>
            <a:pPr algn="l" rtl="0" lvl="1" marR="0" indent="0" marL="457200">
              <a:spcBef>
                <a:spcPts val="1200"/>
              </a:spcBef>
              <a:buClr>
                <a:srgbClr val="003974"/>
              </a:buClr>
              <a:buSzPct val="75000"/>
              <a:buFont typeface="Poiret One"/>
              <a:buChar char="➢"/>
            </a:pPr>
            <a:r>
              <a:rPr b="1" sz="1200" lang="en-US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Two</a:t>
            </a:r>
            <a:r>
              <a:rPr strike="noStrike" u="none" b="1" cap="none" baseline="0" sz="12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 representatives</a:t>
            </a:r>
          </a:p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y="6356350" x="3754821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9/17/2014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360206" x="6400800"/>
            <a:ext cy="1497793" cx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y="2743200" x="533400"/>
            <a:ext cy="3382962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spcBef>
                <a:spcPts val="0"/>
              </a:spcBef>
              <a:buClr>
                <a:srgbClr val="003974"/>
              </a:buClr>
              <a:buSzPct val="100000"/>
              <a:buFont typeface="Poiret One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Pay dues: </a:t>
            </a:r>
            <a:r>
              <a:rPr strike="noStrike" u="none" b="1" cap="none" baseline="0" sz="32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$13.50</a:t>
            </a:r>
          </a:p>
          <a:p>
            <a:pPr algn="l" rtl="0" lvl="1" marR="0" indent="-358775" marL="742950">
              <a:spcBef>
                <a:spcPts val="1200"/>
              </a:spcBef>
              <a:buClr>
                <a:srgbClr val="003974"/>
              </a:buClr>
              <a:buSzPct val="100000"/>
              <a:buFont typeface="Poiret One"/>
              <a:buChar char="▪"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Allows you to attend Key Club functions</a:t>
            </a:r>
          </a:p>
          <a:p>
            <a:pPr algn="l" rtl="0" lvl="1" marR="0" indent="-358775" marL="742950">
              <a:spcBef>
                <a:spcPts val="1200"/>
              </a:spcBef>
              <a:buClr>
                <a:srgbClr val="003974"/>
              </a:buClr>
              <a:buSzPct val="100000"/>
              <a:buFont typeface="Poiret One"/>
              <a:buChar char="▪"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Will receive credit for hours of community service</a:t>
            </a:r>
          </a:p>
          <a:p>
            <a:pPr algn="l" rtl="0" lvl="0" marR="0" indent="-311150" marL="514350">
              <a:spcBef>
                <a:spcPts val="1200"/>
              </a:spcBef>
              <a:buClr>
                <a:srgbClr val="003974"/>
              </a:buClr>
              <a:buFont typeface="Verdana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9/17/2014</a:t>
            </a: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y="1752600" x="533400"/>
            <a:ext cy="846137" cx="6248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sng" b="0" cap="none" baseline="0" sz="4400" lang="en-US" i="0">
                <a:solidFill>
                  <a:schemeClr val="dk1"/>
                </a:solidFill>
                <a:latin typeface="Ribeye Marrow"/>
                <a:ea typeface="Ribeye Marrow"/>
                <a:cs typeface="Ribeye Marrow"/>
                <a:sym typeface="Ribeye Marrow"/>
              </a:rPr>
              <a:t>Reminders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762700" x="18725"/>
            <a:ext cy="1095299" cx="50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y="1389974" x="18715"/>
            <a:ext cy="538425" cx="910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ublic Awareness opt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